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1" r:id="rId3"/>
    <p:sldId id="258" r:id="rId4"/>
    <p:sldId id="257"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7DBF550B-AC51-485C-9F53-E956868803DC}" type="datetimeFigureOut">
              <a:rPr lang="en-IN" smtClean="0"/>
              <a:t>17-07-2022</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494213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BF550B-AC51-485C-9F53-E956868803D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2750234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BF550B-AC51-485C-9F53-E956868803D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459639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BF550B-AC51-485C-9F53-E956868803DC}"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148038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BF550B-AC51-485C-9F53-E956868803DC}" type="datetimeFigureOut">
              <a:rPr lang="en-IN" smtClean="0"/>
              <a:t>17-07-2022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219740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BF550B-AC51-485C-9F53-E956868803DC}" type="datetimeFigureOut">
              <a:rPr lang="en-IN" smtClean="0"/>
              <a:t>17-07-2022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1274268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F550B-AC51-485C-9F53-E956868803DC}" type="datetimeFigureOut">
              <a:rPr lang="en-IN" smtClean="0"/>
              <a:t>17-07-2022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91910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BF550B-AC51-485C-9F53-E956868803DC}"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3477655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BF550B-AC51-485C-9F53-E956868803DC}"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1746123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BF550B-AC51-485C-9F53-E956868803DC}" type="datetimeFigureOut">
              <a:rPr lang="en-IN" smtClean="0"/>
              <a:t>17-07-2022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528234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DBF550B-AC51-485C-9F53-E956868803D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1701790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DBF550B-AC51-485C-9F53-E956868803D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3894877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BF550B-AC51-485C-9F53-E956868803D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3350611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DBF550B-AC51-485C-9F53-E956868803DC}" type="datetimeFigureOut">
              <a:rPr lang="en-IN" smtClean="0"/>
              <a:t>17-07-2022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1631835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DBF550B-AC51-485C-9F53-E956868803DC}" type="datetimeFigureOut">
              <a:rPr lang="en-IN" smtClean="0"/>
              <a:t>17-07-2022</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2628625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7DBF550B-AC51-485C-9F53-E956868803D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3763595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7DBF550B-AC51-485C-9F53-E956868803DC}" type="datetimeFigureOut">
              <a:rPr lang="en-IN" smtClean="0"/>
              <a:t>17-07-2022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2391A5-9550-41AF-954E-0E07B70C46F1}" type="slidenum">
              <a:rPr lang="en-IN" smtClean="0"/>
              <a:t>‹#›</a:t>
            </a:fld>
            <a:endParaRPr lang="en-IN"/>
          </a:p>
        </p:txBody>
      </p:sp>
    </p:spTree>
    <p:extLst>
      <p:ext uri="{BB962C8B-B14F-4D97-AF65-F5344CB8AC3E}">
        <p14:creationId xmlns:p14="http://schemas.microsoft.com/office/powerpoint/2010/main" val="3208455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7DBF550B-AC51-485C-9F53-E956868803DC}" type="datetimeFigureOut">
              <a:rPr lang="en-IN" smtClean="0"/>
              <a:t>17-07-2022</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32391A5-9550-41AF-954E-0E07B70C46F1}" type="slidenum">
              <a:rPr lang="en-IN" smtClean="0"/>
              <a:t>‹#›</a:t>
            </a:fld>
            <a:endParaRPr lang="en-IN"/>
          </a:p>
        </p:txBody>
      </p:sp>
    </p:spTree>
    <p:extLst>
      <p:ext uri="{BB962C8B-B14F-4D97-AF65-F5344CB8AC3E}">
        <p14:creationId xmlns:p14="http://schemas.microsoft.com/office/powerpoint/2010/main" val="80637208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44C5-2DFF-4562-EE06-961DA6C88A9E}"/>
              </a:ext>
            </a:extLst>
          </p:cNvPr>
          <p:cNvSpPr>
            <a:spLocks noGrp="1"/>
          </p:cNvSpPr>
          <p:nvPr>
            <p:ph type="ctrTitle"/>
          </p:nvPr>
        </p:nvSpPr>
        <p:spPr/>
        <p:txBody>
          <a:bodyPr>
            <a:normAutofit/>
          </a:bodyPr>
          <a:lstStyle/>
          <a:p>
            <a:r>
              <a:rPr lang="en-US" sz="7200" b="1" dirty="0">
                <a:solidFill>
                  <a:srgbClr val="FF0000"/>
                </a:solidFill>
              </a:rPr>
              <a:t>BIODIVERSITY</a:t>
            </a:r>
            <a:endParaRPr lang="en-IN" sz="7200" b="1" dirty="0">
              <a:solidFill>
                <a:srgbClr val="FF0000"/>
              </a:solidFill>
            </a:endParaRPr>
          </a:p>
        </p:txBody>
      </p:sp>
    </p:spTree>
    <p:extLst>
      <p:ext uri="{BB962C8B-B14F-4D97-AF65-F5344CB8AC3E}">
        <p14:creationId xmlns:p14="http://schemas.microsoft.com/office/powerpoint/2010/main" val="83993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a:extLst>
              <a:ext uri="{FF2B5EF4-FFF2-40B4-BE49-F238E27FC236}">
                <a16:creationId xmlns:a16="http://schemas.microsoft.com/office/drawing/2014/main" id="{1ABF6906-D414-4332-E54D-70E2A5B5D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874" y="611964"/>
            <a:ext cx="9959925" cy="5574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542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E7B582-7DA0-65EE-991E-6DA5F80B49E7}"/>
              </a:ext>
            </a:extLst>
          </p:cNvPr>
          <p:cNvSpPr>
            <a:spLocks noChangeArrowheads="1"/>
          </p:cNvSpPr>
          <p:nvPr/>
        </p:nvSpPr>
        <p:spPr bwMode="auto">
          <a:xfrm>
            <a:off x="661182" y="272186"/>
            <a:ext cx="11530818" cy="180970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79331" rIns="91440" bIns="8887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813588"/>
                </a:solidFill>
                <a:effectLst/>
                <a:latin typeface="inherit"/>
              </a:rPr>
              <a:t>Biodiversity Definition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1" u="none" strike="noStrike" cap="none" normalizeH="0" baseline="0" dirty="0">
                <a:ln>
                  <a:noFill/>
                </a:ln>
                <a:solidFill>
                  <a:schemeClr val="tx1"/>
                </a:solidFill>
                <a:effectLst/>
              </a:rPr>
              <a:t>“Biodiversity is the variation among living organisms from different sources including terrestrial, marine and desert ecosystems, and the ecological complexes of which they are a part.”</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000" b="1" i="0" u="none" strike="noStrike" cap="none" normalizeH="0" baseline="0" dirty="0">
                <a:ln>
                  <a:noFill/>
                </a:ln>
                <a:solidFill>
                  <a:schemeClr val="tx1"/>
                </a:solidFill>
                <a:effectLst/>
                <a:latin typeface="Arial" panose="020B0604020202020204" pitchFamily="34" charset="0"/>
              </a:rPr>
            </a:br>
            <a:endParaRPr kumimoji="0" lang="en-US" altLang="en-US" sz="2000" b="1" i="0" u="none" strike="noStrike" cap="none" normalizeH="0" baseline="0" dirty="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ED171BDA-7DE0-B2B4-CCD7-42FDC60E5911}"/>
              </a:ext>
            </a:extLst>
          </p:cNvPr>
          <p:cNvSpPr txBox="1"/>
          <p:nvPr/>
        </p:nvSpPr>
        <p:spPr>
          <a:xfrm>
            <a:off x="661182" y="1772529"/>
            <a:ext cx="8486334" cy="5016758"/>
          </a:xfrm>
          <a:prstGeom prst="rect">
            <a:avLst/>
          </a:prstGeom>
          <a:noFill/>
        </p:spPr>
        <p:txBody>
          <a:bodyPr wrap="square">
            <a:spAutoFit/>
          </a:bodyPr>
          <a:lstStyle/>
          <a:p>
            <a:pPr algn="l"/>
            <a:r>
              <a:rPr lang="en-US" sz="2000" b="1" i="0" dirty="0">
                <a:solidFill>
                  <a:srgbClr val="813588"/>
                </a:solidFill>
                <a:effectLst/>
                <a:latin typeface="Roboto" panose="02000000000000000000" pitchFamily="2" charset="0"/>
              </a:rPr>
              <a:t>What is Biodiversity?</a:t>
            </a:r>
          </a:p>
          <a:p>
            <a:pPr algn="l"/>
            <a:r>
              <a:rPr lang="en-US" sz="2000" b="1" i="0" dirty="0">
                <a:solidFill>
                  <a:srgbClr val="333333"/>
                </a:solidFill>
                <a:effectLst/>
                <a:latin typeface="Roboto" panose="02000000000000000000" pitchFamily="2" charset="0"/>
              </a:rPr>
              <a:t>Biodiversity describes the richness and variety of life on earth. It is the most complex and important feature of our planet. Without biodiversity, life would not sustain.</a:t>
            </a:r>
          </a:p>
          <a:p>
            <a:pPr algn="l"/>
            <a:r>
              <a:rPr lang="en-US" sz="2000" b="1" i="0" dirty="0">
                <a:solidFill>
                  <a:srgbClr val="333333"/>
                </a:solidFill>
                <a:effectLst/>
                <a:latin typeface="Roboto" panose="02000000000000000000" pitchFamily="2" charset="0"/>
              </a:rPr>
              <a:t>The term biodiversity was coined in 1985. It is important in natural as well as artificial ecosystems. It deals with nature’s variety, the biosphere. It refers to variabilities among plants, animals and microorganism species.</a:t>
            </a:r>
          </a:p>
          <a:p>
            <a:pPr algn="l"/>
            <a:r>
              <a:rPr lang="en-US" sz="2000" b="1" i="0" dirty="0">
                <a:solidFill>
                  <a:srgbClr val="333333"/>
                </a:solidFill>
                <a:effectLst/>
                <a:latin typeface="Roboto" panose="02000000000000000000" pitchFamily="2" charset="0"/>
              </a:rPr>
              <a:t>Biodiversity includes the number of different organisms and their relative frequencies in an ecosystem. It also reflects the organization of organisms at different levels.</a:t>
            </a:r>
          </a:p>
          <a:p>
            <a:pPr algn="l"/>
            <a:r>
              <a:rPr lang="en-US" sz="2000" b="1" i="0" dirty="0">
                <a:solidFill>
                  <a:srgbClr val="333333"/>
                </a:solidFill>
                <a:effectLst/>
                <a:latin typeface="Roboto" panose="02000000000000000000" pitchFamily="2" charset="0"/>
              </a:rPr>
              <a:t>Biodiversity holds ecological and economic significance. It provides us with nourishment, housing, fuel, clothing and several other resources. It also extracts monetary benefits through tourism. Therefore, it is very important to have a good knowledge of biodiversity for a sustainable livelihood</a:t>
            </a:r>
          </a:p>
        </p:txBody>
      </p:sp>
    </p:spTree>
    <p:extLst>
      <p:ext uri="{BB962C8B-B14F-4D97-AF65-F5344CB8AC3E}">
        <p14:creationId xmlns:p14="http://schemas.microsoft.com/office/powerpoint/2010/main" val="1402247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A2DF86-FE68-880F-EC4C-0D2345B22471}"/>
              </a:ext>
            </a:extLst>
          </p:cNvPr>
          <p:cNvSpPr txBox="1"/>
          <p:nvPr/>
        </p:nvSpPr>
        <p:spPr>
          <a:xfrm>
            <a:off x="1505243" y="1420837"/>
            <a:ext cx="7642273" cy="2246769"/>
          </a:xfrm>
          <a:prstGeom prst="rect">
            <a:avLst/>
          </a:prstGeom>
          <a:noFill/>
        </p:spPr>
        <p:txBody>
          <a:bodyPr wrap="square">
            <a:spAutoFit/>
          </a:bodyPr>
          <a:lstStyle/>
          <a:p>
            <a:pPr algn="l"/>
            <a:r>
              <a:rPr lang="en-US" sz="2000" b="1" i="0" dirty="0">
                <a:solidFill>
                  <a:srgbClr val="111111"/>
                </a:solidFill>
                <a:effectLst/>
                <a:latin typeface="Roboto" panose="02000000000000000000" pitchFamily="2" charset="0"/>
              </a:rPr>
              <a:t>What are the major causes of loss of biodiversity?</a:t>
            </a:r>
          </a:p>
          <a:p>
            <a:pPr algn="l"/>
            <a:r>
              <a:rPr lang="en-US" sz="2000" b="1" i="0" dirty="0">
                <a:solidFill>
                  <a:srgbClr val="111111"/>
                </a:solidFill>
                <a:effectLst/>
                <a:latin typeface="Roboto" panose="02000000000000000000" pitchFamily="2" charset="0"/>
              </a:rPr>
              <a:t> </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Climate change.</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Pollution.</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Destruction of habitats.</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Invasive alien species.</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Overexploitation of the natural environment.</a:t>
            </a:r>
          </a:p>
        </p:txBody>
      </p:sp>
    </p:spTree>
    <p:extLst>
      <p:ext uri="{BB962C8B-B14F-4D97-AF65-F5344CB8AC3E}">
        <p14:creationId xmlns:p14="http://schemas.microsoft.com/office/powerpoint/2010/main" val="1358501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76588B-4829-CC82-FEAD-7C237B2A1447}"/>
              </a:ext>
            </a:extLst>
          </p:cNvPr>
          <p:cNvSpPr txBox="1"/>
          <p:nvPr/>
        </p:nvSpPr>
        <p:spPr>
          <a:xfrm>
            <a:off x="675249" y="168812"/>
            <a:ext cx="10761786" cy="6555641"/>
          </a:xfrm>
          <a:prstGeom prst="rect">
            <a:avLst/>
          </a:prstGeom>
          <a:noFill/>
        </p:spPr>
        <p:txBody>
          <a:bodyPr wrap="square">
            <a:spAutoFit/>
          </a:bodyPr>
          <a:lstStyle/>
          <a:p>
            <a:pPr algn="l"/>
            <a:r>
              <a:rPr lang="en-US" sz="2000" b="1" i="0" dirty="0">
                <a:solidFill>
                  <a:srgbClr val="813588"/>
                </a:solidFill>
                <a:effectLst/>
                <a:latin typeface="inherit"/>
              </a:rPr>
              <a:t>Importance of Biodiversity</a:t>
            </a:r>
          </a:p>
          <a:p>
            <a:pPr algn="l"/>
            <a:r>
              <a:rPr lang="en-US" sz="2000" b="1" i="0" dirty="0">
                <a:solidFill>
                  <a:srgbClr val="333333"/>
                </a:solidFill>
                <a:effectLst/>
                <a:latin typeface="Roboto" panose="02000000000000000000" pitchFamily="2" charset="0"/>
              </a:rPr>
              <a:t>Biodiversity and its maintenance are very important for sustaining life on earth. A few of the reasons explaining the importance of biodiversity are:</a:t>
            </a:r>
          </a:p>
          <a:p>
            <a:pPr algn="l"/>
            <a:r>
              <a:rPr lang="en-US" sz="2000" b="1" i="0" dirty="0">
                <a:solidFill>
                  <a:srgbClr val="813588"/>
                </a:solidFill>
                <a:effectLst/>
                <a:latin typeface="Roboto" panose="02000000000000000000" pitchFamily="2" charset="0"/>
              </a:rPr>
              <a:t>Ecological Stability</a:t>
            </a:r>
          </a:p>
          <a:p>
            <a:pPr algn="l"/>
            <a:r>
              <a:rPr lang="en-US" sz="2000" b="1" i="0" dirty="0">
                <a:solidFill>
                  <a:srgbClr val="333333"/>
                </a:solidFill>
                <a:effectLst/>
                <a:latin typeface="Roboto" panose="02000000000000000000" pitchFamily="2" charset="0"/>
              </a:rPr>
              <a:t>Every species has a specific role in an ecosystem. They capture and store energy and also produce and decompose organic matter. The ecosystem supports the services without which humans cannot survive. A diverse ecosystem is more productive and can withstand environmental stress.</a:t>
            </a:r>
          </a:p>
          <a:p>
            <a:pPr algn="l"/>
            <a:r>
              <a:rPr lang="en-US" sz="2000" b="1" i="0" dirty="0">
                <a:solidFill>
                  <a:srgbClr val="813588"/>
                </a:solidFill>
                <a:effectLst/>
                <a:latin typeface="Roboto" panose="02000000000000000000" pitchFamily="2" charset="0"/>
              </a:rPr>
              <a:t>Economic Importance</a:t>
            </a:r>
          </a:p>
          <a:p>
            <a:pPr algn="l"/>
            <a:r>
              <a:rPr lang="en-US" sz="2000" b="1" i="0" dirty="0">
                <a:solidFill>
                  <a:srgbClr val="333333"/>
                </a:solidFill>
                <a:effectLst/>
                <a:latin typeface="Roboto" panose="02000000000000000000" pitchFamily="2" charset="0"/>
              </a:rPr>
              <a:t>Biodiversity is a reservoir of resources for the manufacture of food, cosmetic products and pharmaceuticals.</a:t>
            </a:r>
          </a:p>
          <a:p>
            <a:pPr algn="l"/>
            <a:r>
              <a:rPr lang="en-US" sz="2000" b="1" i="0" dirty="0">
                <a:solidFill>
                  <a:srgbClr val="333333"/>
                </a:solidFill>
                <a:effectLst/>
                <a:latin typeface="Roboto" panose="02000000000000000000" pitchFamily="2" charset="0"/>
              </a:rPr>
              <a:t>Crops livestock, fishery, and forests are a rich sources of food.</a:t>
            </a:r>
          </a:p>
          <a:p>
            <a:pPr algn="l"/>
            <a:r>
              <a:rPr lang="en-US" sz="2000" b="1" i="0" dirty="0">
                <a:solidFill>
                  <a:srgbClr val="333333"/>
                </a:solidFill>
                <a:effectLst/>
                <a:latin typeface="Roboto" panose="02000000000000000000" pitchFamily="2" charset="0"/>
              </a:rPr>
              <a:t>Wild plants such as Cinchona and Foxglove plant are used for medicinal purposes.</a:t>
            </a:r>
          </a:p>
          <a:p>
            <a:pPr algn="l"/>
            <a:r>
              <a:rPr lang="en-US" sz="2000" b="1" i="0" dirty="0">
                <a:solidFill>
                  <a:srgbClr val="333333"/>
                </a:solidFill>
                <a:effectLst/>
                <a:latin typeface="Roboto" panose="02000000000000000000" pitchFamily="2" charset="0"/>
              </a:rPr>
              <a:t>Wood, </a:t>
            </a:r>
            <a:r>
              <a:rPr lang="en-US" sz="2000" b="1" i="0" dirty="0" err="1">
                <a:solidFill>
                  <a:srgbClr val="333333"/>
                </a:solidFill>
                <a:effectLst/>
                <a:latin typeface="Roboto" panose="02000000000000000000" pitchFamily="2" charset="0"/>
              </a:rPr>
              <a:t>fibres</a:t>
            </a:r>
            <a:r>
              <a:rPr lang="en-US" sz="2000" b="1" i="0" dirty="0">
                <a:solidFill>
                  <a:srgbClr val="333333"/>
                </a:solidFill>
                <a:effectLst/>
                <a:latin typeface="Roboto" panose="02000000000000000000" pitchFamily="2" charset="0"/>
              </a:rPr>
              <a:t>, perfumes, lubricants, rubber, resins, poison and cork are all derived from different plant species.</a:t>
            </a:r>
          </a:p>
          <a:p>
            <a:pPr algn="l"/>
            <a:r>
              <a:rPr lang="en-US" sz="2000" b="1" i="0" dirty="0">
                <a:solidFill>
                  <a:srgbClr val="333333"/>
                </a:solidFill>
                <a:effectLst/>
                <a:latin typeface="Roboto" panose="02000000000000000000" pitchFamily="2" charset="0"/>
              </a:rPr>
              <a:t>The national parks and sanctuaries are a source of tourism. They are a source of beauty and joy for many people.</a:t>
            </a:r>
          </a:p>
          <a:p>
            <a:pPr algn="l"/>
            <a:r>
              <a:rPr lang="en-US" sz="2000" b="1" i="0" dirty="0">
                <a:solidFill>
                  <a:srgbClr val="813588"/>
                </a:solidFill>
                <a:effectLst/>
                <a:latin typeface="Roboto" panose="02000000000000000000" pitchFamily="2" charset="0"/>
              </a:rPr>
              <a:t>Ethical Importance</a:t>
            </a:r>
          </a:p>
          <a:p>
            <a:pPr algn="l"/>
            <a:r>
              <a:rPr lang="en-US" sz="2000" b="1" i="0" dirty="0">
                <a:solidFill>
                  <a:srgbClr val="333333"/>
                </a:solidFill>
                <a:effectLst/>
                <a:latin typeface="Roboto" panose="02000000000000000000" pitchFamily="2" charset="0"/>
              </a:rPr>
              <a:t>All species have a right to exist. Humans should not cause their voluntary extinction. Biodiversity preserves different cultures and spiritual heritage. Therefore, it is very important to conserve biodiversity.</a:t>
            </a:r>
          </a:p>
        </p:txBody>
      </p:sp>
    </p:spTree>
    <p:extLst>
      <p:ext uri="{BB962C8B-B14F-4D97-AF65-F5344CB8AC3E}">
        <p14:creationId xmlns:p14="http://schemas.microsoft.com/office/powerpoint/2010/main" val="1995950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A0E906-090A-31D9-F67A-CCE193705322}"/>
              </a:ext>
            </a:extLst>
          </p:cNvPr>
          <p:cNvSpPr txBox="1"/>
          <p:nvPr/>
        </p:nvSpPr>
        <p:spPr>
          <a:xfrm>
            <a:off x="1041009" y="422031"/>
            <a:ext cx="7726679" cy="5262979"/>
          </a:xfrm>
          <a:prstGeom prst="rect">
            <a:avLst/>
          </a:prstGeom>
          <a:noFill/>
        </p:spPr>
        <p:txBody>
          <a:bodyPr wrap="square">
            <a:spAutoFit/>
          </a:bodyPr>
          <a:lstStyle/>
          <a:p>
            <a:r>
              <a:rPr lang="en-US" sz="2400" b="1" i="0" dirty="0">
                <a:solidFill>
                  <a:srgbClr val="4A4A4A"/>
                </a:solidFill>
                <a:effectLst/>
                <a:latin typeface="gilroy-bold"/>
              </a:rPr>
              <a:t>Conservation of Biodiversity:</a:t>
            </a:r>
          </a:p>
          <a:p>
            <a:r>
              <a:rPr lang="en-US" sz="2400" b="1" i="0" dirty="0">
                <a:solidFill>
                  <a:srgbClr val="4A4A4A"/>
                </a:solidFill>
                <a:effectLst/>
                <a:latin typeface="Gilroy-Medium"/>
              </a:rPr>
              <a:t> We know that our planet is home to various plants and animal species, including human beings. Healthy biodiversity constantly forms a healthy ecosystem. But in the modern era, due to reduction of space, loss of habitat, hunting of animals, deforestation, climate change, pollution, and over-exploitation by humans, the ecosystem is under threat. These factors are the reason for the extinction of many living species from earth. As the human population derives many benefits from biodiversity, it is our moral duty to preserve biodiversity and create a healthy ecosystem for future generations. </a:t>
            </a:r>
            <a:r>
              <a:rPr lang="en-US" sz="2400" b="1" i="0" dirty="0">
                <a:solidFill>
                  <a:srgbClr val="4A4A4A"/>
                </a:solidFill>
                <a:effectLst/>
                <a:latin typeface="gilroy-bold"/>
              </a:rPr>
              <a:t>Conservation of biodiversity</a:t>
            </a:r>
            <a:r>
              <a:rPr lang="en-US" sz="2400" b="1" i="0" dirty="0">
                <a:solidFill>
                  <a:srgbClr val="4A4A4A"/>
                </a:solidFill>
                <a:effectLst/>
                <a:latin typeface="Gilroy-Medium"/>
              </a:rPr>
              <a:t> is significant for a healthy and functional ecosystem.</a:t>
            </a:r>
            <a:endParaRPr lang="en-IN" sz="2400" b="1" dirty="0"/>
          </a:p>
        </p:txBody>
      </p:sp>
    </p:spTree>
    <p:extLst>
      <p:ext uri="{BB962C8B-B14F-4D97-AF65-F5344CB8AC3E}">
        <p14:creationId xmlns:p14="http://schemas.microsoft.com/office/powerpoint/2010/main" val="34832065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TotalTime>
  <Words>541</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Century Gothic</vt:lpstr>
      <vt:lpstr>gilroy-bold</vt:lpstr>
      <vt:lpstr>Gilroy-Medium</vt:lpstr>
      <vt:lpstr>inherit</vt:lpstr>
      <vt:lpstr>Roboto</vt:lpstr>
      <vt:lpstr>Wingdings 3</vt:lpstr>
      <vt:lpstr>Ion Boardroom</vt:lpstr>
      <vt:lpstr>BIODIVERSITY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BIODIVERSITY</dc:title>
  <dc:creator>VIMMI</dc:creator>
  <cp:lastModifiedBy>VIMMI</cp:lastModifiedBy>
  <cp:revision>2</cp:revision>
  <dcterms:created xsi:type="dcterms:W3CDTF">2022-07-17T08:38:57Z</dcterms:created>
  <dcterms:modified xsi:type="dcterms:W3CDTF">2022-07-17T08:40:52Z</dcterms:modified>
</cp:coreProperties>
</file>